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6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yourself and team members. Briefly state the capstone topic—predicting Spotify song popularity using machine learning and audio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Summarize your main findings and re-emphasize the value of your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Briefly acknowledge key tools and references used in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how streaming platforms like Spotify provide valuable audio data. Introduce the problem statement and how your project addresses it using ML.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Talk about the source and size of the dataset. Mention key steps taken for feature engineering and data cleaning.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Outline the models used. Explain evaluation metrics and why SHAP was used for interpreting model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model comparison. Emphasize why Random Forest stood out. Mention insights on model effectiveness.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importance of interpretability. Highlight top predictors and what SHAP reveals about the model’s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Walk through your key plots. Point out relationships between features and popularity, confirming model insights visually.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how different stakeholders in the music industry can leverage your findings for better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Mention areas for further exploration and how the project could evolve.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documentation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3.0275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uitar Strumming">
            <a:extLst>
              <a:ext uri="{FF2B5EF4-FFF2-40B4-BE49-F238E27FC236}">
                <a16:creationId xmlns:a16="http://schemas.microsoft.com/office/drawing/2014/main" id="{FECEC52A-399D-CBB3-CC2D-AE8FEFF65A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1842" r="12944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Predicting Song Popularity Using Audio Features: A Spotify Case Study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Capstone Project </a:t>
            </a:r>
          </a:p>
          <a:p>
            <a:r>
              <a:rPr lang="en-US">
                <a:solidFill>
                  <a:srgbClr val="FFFFFF"/>
                </a:solidFill>
              </a:rPr>
              <a:t>Varshini Sherapur Basavarajappa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487837" y="2732147"/>
            <a:ext cx="5860051" cy="395784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922919"/>
            <a:ext cx="8333796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222" y="1238080"/>
            <a:ext cx="7387313" cy="1349671"/>
          </a:xfrm>
        </p:spPr>
        <p:txBody>
          <a:bodyPr anchor="b">
            <a:normAutofit/>
          </a:bodyPr>
          <a:lstStyle/>
          <a:p>
            <a:r>
              <a:rPr lang="en-US" sz="4700" b="1"/>
              <a:t>9.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78" y="2902913"/>
            <a:ext cx="7387313" cy="30321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• Random Forest emerged as the most effective model(R² = 0.68, MAE = 7.6, RMSE = 10.1).</a:t>
            </a:r>
          </a:p>
          <a:p>
            <a:pPr marL="0" indent="0">
              <a:buNone/>
            </a:pPr>
            <a:r>
              <a:rPr lang="en-US" sz="1700"/>
              <a:t>• SHAP insights aligned with music industry intuition.</a:t>
            </a:r>
          </a:p>
          <a:p>
            <a:pPr marL="0" indent="0">
              <a:buNone/>
            </a:pPr>
            <a:r>
              <a:rPr lang="en-US" sz="1700"/>
              <a:t>• </a:t>
            </a:r>
            <a:r>
              <a:rPr lang="en-US" sz="1700" b="1"/>
              <a:t>Ensemble models</a:t>
            </a:r>
            <a:r>
              <a:rPr lang="en-US" sz="1700"/>
              <a:t> (XGBoost, Gradient Boosting) showed strong accuracy</a:t>
            </a:r>
          </a:p>
          <a:p>
            <a:pPr marL="0" indent="0">
              <a:buNone/>
            </a:pPr>
            <a:r>
              <a:rPr lang="en-US" sz="1700"/>
              <a:t>• This project demonstrates interpretable, data-driven predictions in music analytics.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US" sz="6300" b="1" dirty="0"/>
              <a:t>10.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100"/>
              <a:t>• https://github.com/shap/shap• Scikit-learn, XGBoost, SHAP, LIME</a:t>
            </a:r>
          </a:p>
          <a:p>
            <a:pPr marL="0" indent="0">
              <a:buNone/>
            </a:pPr>
            <a:r>
              <a:rPr lang="en-US" sz="2100"/>
              <a:t>• Kaggle Spotify Dataset</a:t>
            </a:r>
          </a:p>
          <a:p>
            <a:pPr marL="0" indent="0">
              <a:buNone/>
            </a:pPr>
            <a:r>
              <a:rPr lang="en-US" sz="2100"/>
              <a:t>• </a:t>
            </a:r>
            <a:r>
              <a:rPr lang="en-US" sz="2100">
                <a:hlinkClick r:id="rId3"/>
              </a:rPr>
              <a:t>https://scikit-learn.org/stable/documentation.html</a:t>
            </a:r>
            <a:endParaRPr lang="en-US" sz="2100"/>
          </a:p>
          <a:p>
            <a:pPr marL="0" indent="0">
              <a:buNone/>
            </a:pPr>
            <a:r>
              <a:rPr lang="en-US" sz="2100"/>
              <a:t>• </a:t>
            </a:r>
            <a:r>
              <a:rPr lang="en-US" sz="2100">
                <a:hlinkClick r:id="rId4"/>
              </a:rPr>
              <a:t>https://arxiv.org/abs/1603.02754</a:t>
            </a:r>
            <a:endParaRPr lang="en-US" sz="2100"/>
          </a:p>
          <a:p>
            <a:pPr marL="0" indent="0">
              <a:buNone/>
            </a:pPr>
            <a:endParaRPr lang="en-US"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 b="1"/>
              <a:t>1.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1779640"/>
            <a:ext cx="3485179" cy="457671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Music streaming platforms like Spotify generate rich data on tracks and listener behaviors.</a:t>
            </a:r>
          </a:p>
          <a:p>
            <a:r>
              <a:rPr lang="en-US" sz="1800" dirty="0"/>
              <a:t>Our capstone project aims to predict the popularity of songs using Spotify's audio features.</a:t>
            </a:r>
          </a:p>
          <a:p>
            <a:r>
              <a:rPr lang="en-US" sz="1800" dirty="0"/>
              <a:t>We explore machine learning models that leverage audio metrics like danceability, energy, valence, and more.</a:t>
            </a:r>
          </a:p>
        </p:txBody>
      </p:sp>
      <p:pic>
        <p:nvPicPr>
          <p:cNvPr id="5" name="Picture 4" descr="Purple light on gadgets">
            <a:extLst>
              <a:ext uri="{FF2B5EF4-FFF2-40B4-BE49-F238E27FC236}">
                <a16:creationId xmlns:a16="http://schemas.microsoft.com/office/drawing/2014/main" id="{F9C6E8B5-D5C1-0B2E-D67C-0CEFD169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68" r="29781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 b="1" dirty="0"/>
              <a:t>2. 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Dataset: 170,653 songs with 19 audio features.</a:t>
            </a:r>
          </a:p>
          <a:p>
            <a:r>
              <a:rPr lang="en-US" sz="1700"/>
              <a:t>Target variable: Popularity (0-100 scale).</a:t>
            </a:r>
          </a:p>
          <a:p>
            <a:r>
              <a:rPr lang="en-US" sz="1700"/>
              <a:t>Feature Engineering: Derived features like year, decade, duration buckets.</a:t>
            </a:r>
          </a:p>
          <a:p>
            <a:r>
              <a:rPr lang="en-US" sz="1700"/>
              <a:t>Preprocessing: Null handling, normalization, and transformation.</a:t>
            </a:r>
          </a:p>
        </p:txBody>
      </p:sp>
      <p:pic>
        <p:nvPicPr>
          <p:cNvPr id="5" name="Picture 4" descr="Volume sliders">
            <a:extLst>
              <a:ext uri="{FF2B5EF4-FFF2-40B4-BE49-F238E27FC236}">
                <a16:creationId xmlns:a16="http://schemas.microsoft.com/office/drawing/2014/main" id="{D980C721-682F-D156-C327-9C552358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01" r="28905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anchor="b">
            <a:normAutofit/>
          </a:bodyPr>
          <a:lstStyle/>
          <a:p>
            <a:r>
              <a:rPr lang="en-US" sz="4700" b="1" dirty="0"/>
              <a:t>3. Methodology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Regression models applied:</a:t>
            </a:r>
          </a:p>
          <a:p>
            <a:pPr lvl="1"/>
            <a:r>
              <a:rPr lang="en-US" sz="2100" dirty="0"/>
              <a:t>Linear: Linear, Ridge, Lasso</a:t>
            </a:r>
          </a:p>
          <a:p>
            <a:pPr lvl="1"/>
            <a:r>
              <a:rPr lang="en-US" sz="2100" dirty="0"/>
              <a:t>Tree-based: Decision Tree, Random Forest, Gradient Boosting, XGBoost</a:t>
            </a:r>
          </a:p>
          <a:p>
            <a:pPr lvl="1"/>
            <a:r>
              <a:rPr lang="en-US" sz="2100" dirty="0"/>
              <a:t>Kernel-based: SVR</a:t>
            </a:r>
          </a:p>
          <a:p>
            <a:pPr lvl="1"/>
            <a:r>
              <a:rPr lang="en-US" sz="2100" dirty="0"/>
              <a:t>Neural Network: MLP Regressor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Evaluated using R², MAE, RMSE.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SHAP used for feature interpretability.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4200" b="1" dirty="0"/>
              <a:t>4. Model Performance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/>
              <a:t>• Random Forest Regressor achieved the best performance:</a:t>
            </a:r>
          </a:p>
          <a:p>
            <a:pPr marL="0" indent="0">
              <a:buNone/>
            </a:pPr>
            <a:r>
              <a:rPr lang="en-US" sz="2100"/>
              <a:t>           - R² = 0.8, MAE = 6.85, RMSE = 9.71</a:t>
            </a:r>
          </a:p>
          <a:p>
            <a:pPr marL="0" indent="0">
              <a:buNone/>
            </a:pPr>
            <a:r>
              <a:rPr lang="en-US" sz="2100" dirty="0"/>
              <a:t>• XGBoost and Gradient Boosting also showed strong results.</a:t>
            </a:r>
          </a:p>
          <a:p>
            <a:pPr marL="0" indent="0">
              <a:buNone/>
            </a:pPr>
            <a:r>
              <a:rPr lang="en-US" sz="2100" dirty="0"/>
              <a:t>• SVR showed limited accuracy; neural MLP model showed potential.</a:t>
            </a:r>
          </a:p>
          <a:p>
            <a:pPr marL="0" indent="0">
              <a:buNone/>
            </a:pPr>
            <a:r>
              <a:rPr lang="en-US" sz="2100" dirty="0"/>
              <a:t>• Ensemble models outperformed linear baselines.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/>
              <a:t>5. Feature Importance (SHAP)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/>
              <a:t>• Top features influencing popularity:</a:t>
            </a:r>
          </a:p>
          <a:p>
            <a:pPr lvl="1"/>
            <a:r>
              <a:rPr lang="en-US" sz="2100" dirty="0"/>
              <a:t> Danceability</a:t>
            </a:r>
          </a:p>
          <a:p>
            <a:pPr lvl="1"/>
            <a:r>
              <a:rPr lang="en-US" sz="2100" dirty="0"/>
              <a:t> Energy</a:t>
            </a:r>
          </a:p>
          <a:p>
            <a:pPr lvl="1"/>
            <a:r>
              <a:rPr lang="en-US" sz="2100" dirty="0"/>
              <a:t>  Valence</a:t>
            </a:r>
          </a:p>
          <a:p>
            <a:pPr marL="0" indent="0">
              <a:buNone/>
            </a:pPr>
            <a:r>
              <a:rPr lang="en-US" sz="2100" dirty="0"/>
              <a:t>• 'Year' had high impact in XGBoost, hinting at data leakage.</a:t>
            </a:r>
          </a:p>
          <a:p>
            <a:pPr marL="0" indent="0">
              <a:buNone/>
            </a:pPr>
            <a:r>
              <a:rPr lang="en-US" sz="2100" dirty="0"/>
              <a:t>• SHAP provided localized, interpretable insights across predictions.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Graphic 20" descr="Fan">
            <a:extLst>
              <a:ext uri="{FF2B5EF4-FFF2-40B4-BE49-F238E27FC236}">
                <a16:creationId xmlns:a16="http://schemas.microsoft.com/office/drawing/2014/main" id="{FF67D4F6-A9E1-4640-D237-B0F59CFC1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36745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36745" y="1914812"/>
            <a:ext cx="6858000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9192" y="4080743"/>
            <a:ext cx="2526132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2" y="1900796"/>
            <a:ext cx="6858000" cy="302837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81201" y="982780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786" y="456345"/>
            <a:ext cx="2333768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3500" b="1">
                <a:solidFill>
                  <a:srgbClr val="FFFFFF"/>
                </a:solidFill>
              </a:rPr>
              <a:t>6. Visual Results and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6004" y="511389"/>
            <a:ext cx="2651078" cy="584846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• Popularity distribution: Left-skewed, most songs have low scores.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• Danceability vs Popularity: Clear positive correlation.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• Explicit songs: Tend to be more popular.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• Medium-length songs show highest popularity in violin plot.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• XGBoost predictions closely follow actual values.</a:t>
            </a:r>
          </a:p>
        </p:txBody>
      </p:sp>
      <p:pic>
        <p:nvPicPr>
          <p:cNvPr id="5" name="Picture 4" descr="A diagram of a danceability&#10;&#10;AI-generated content may be incorrect.">
            <a:extLst>
              <a:ext uri="{FF2B5EF4-FFF2-40B4-BE49-F238E27FC236}">
                <a16:creationId xmlns:a16="http://schemas.microsoft.com/office/drawing/2014/main" id="{629EB1E6-4330-D09E-32DC-F0070207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25" y="282748"/>
            <a:ext cx="2399525" cy="1805642"/>
          </a:xfrm>
          <a:prstGeom prst="rect">
            <a:avLst/>
          </a:prstGeom>
        </p:spPr>
      </p:pic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EBB72A04-A168-6B80-B43A-F3D4CA26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162" y="1869535"/>
            <a:ext cx="2505186" cy="1417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D332E-8747-FDF6-30C4-440BD8122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924" y="2175436"/>
            <a:ext cx="2399526" cy="1793645"/>
          </a:xfrm>
          <a:prstGeom prst="rect">
            <a:avLst/>
          </a:prstGeom>
        </p:spPr>
      </p:pic>
      <p:pic>
        <p:nvPicPr>
          <p:cNvPr id="8" name="Picture 7" descr="A screen shot of a graph&#10;&#10;AI-generated content may be incorrect.">
            <a:extLst>
              <a:ext uri="{FF2B5EF4-FFF2-40B4-BE49-F238E27FC236}">
                <a16:creationId xmlns:a16="http://schemas.microsoft.com/office/drawing/2014/main" id="{17775D33-2F3B-3D45-044C-F79ABC124F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262" r="27361"/>
          <a:stretch/>
        </p:blipFill>
        <p:spPr bwMode="auto">
          <a:xfrm>
            <a:off x="6249382" y="4207272"/>
            <a:ext cx="2380068" cy="1945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 b="1"/>
              <a:t>7. Practical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• Artists &amp; Producers: Use audio feature insights to craft hits.</a:t>
            </a:r>
          </a:p>
          <a:p>
            <a:pPr marL="0" indent="0">
              <a:buNone/>
            </a:pPr>
            <a:r>
              <a:rPr lang="en-US" sz="1700"/>
              <a:t>• Streaming Platforms: Enhance recommendation systems.</a:t>
            </a:r>
          </a:p>
          <a:p>
            <a:pPr marL="0" indent="0">
              <a:buNone/>
            </a:pPr>
            <a:r>
              <a:rPr lang="en-US" sz="1700"/>
              <a:t>• Record Labels: Identify high-potential songs pre-release.</a:t>
            </a:r>
          </a:p>
          <a:p>
            <a:pPr marL="0" indent="0">
              <a:buNone/>
            </a:pPr>
            <a:r>
              <a:rPr lang="en-US" sz="1700"/>
              <a:t>• Marketers: Target promotional strategies effectively.</a:t>
            </a:r>
          </a:p>
        </p:txBody>
      </p:sp>
      <p:pic>
        <p:nvPicPr>
          <p:cNvPr id="5" name="Picture 4" descr="Sticky notes on a wall">
            <a:extLst>
              <a:ext uri="{FF2B5EF4-FFF2-40B4-BE49-F238E27FC236}">
                <a16:creationId xmlns:a16="http://schemas.microsoft.com/office/drawing/2014/main" id="{22CCACC4-2051-C1A6-656A-B423D4E9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93" r="26856" b="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US" sz="6300" b="1"/>
              <a:t>8.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100"/>
              <a:t>• Incorporate artist metadata and follower count.</a:t>
            </a:r>
          </a:p>
          <a:p>
            <a:pPr marL="0" indent="0">
              <a:buNone/>
            </a:pPr>
            <a:r>
              <a:rPr lang="en-US" sz="2100"/>
              <a:t>• Integrate lyric sentiment and NLP analysis.</a:t>
            </a:r>
          </a:p>
          <a:p>
            <a:pPr marL="0" indent="0">
              <a:buNone/>
            </a:pPr>
            <a:r>
              <a:rPr lang="en-US" sz="2100"/>
              <a:t>• Apply deep learning and deploy real-time prediction app.</a:t>
            </a:r>
          </a:p>
          <a:p>
            <a:pPr marL="0" indent="0">
              <a:buNone/>
            </a:pPr>
            <a:r>
              <a:rPr lang="en-US" sz="2100"/>
              <a:t>• Address potential data leakage in time-related features.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690</Words>
  <Application>Microsoft Office PowerPoint</Application>
  <PresentationFormat>On-screen Show (4:3)</PresentationFormat>
  <Paragraphs>76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Office Theme</vt:lpstr>
      <vt:lpstr>Predicting Song Popularity Using Audio Features: A Spotify Case Study</vt:lpstr>
      <vt:lpstr>1. Introduction</vt:lpstr>
      <vt:lpstr>2. Dataset Overview</vt:lpstr>
      <vt:lpstr>3. Methodology</vt:lpstr>
      <vt:lpstr>4. Model Performance Summary</vt:lpstr>
      <vt:lpstr>5. Feature Importance (SHAP)</vt:lpstr>
      <vt:lpstr>6. Visual Results and Insights</vt:lpstr>
      <vt:lpstr>7. Practical Implications</vt:lpstr>
      <vt:lpstr>8. Future Work</vt:lpstr>
      <vt:lpstr>9. Conclusion</vt:lpstr>
      <vt:lpstr>10. 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CDMStudent20</dc:creator>
  <cp:keywords/>
  <dc:description>generated using python-pptx</dc:description>
  <cp:lastModifiedBy>Sherapur Basavarajappa, Varshini</cp:lastModifiedBy>
  <cp:revision>3</cp:revision>
  <dcterms:created xsi:type="dcterms:W3CDTF">2013-01-27T09:14:16Z</dcterms:created>
  <dcterms:modified xsi:type="dcterms:W3CDTF">2025-06-10T22:28:00Z</dcterms:modified>
  <cp:category/>
</cp:coreProperties>
</file>